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DM Sans" pitchFamily="2" charset="0"/>
      <p:regular r:id="rId15"/>
    </p:embeddedFont>
    <p:embeddedFont>
      <p:font typeface="Libre Baskerville" panose="02000000000000000000" pitchFamily="2" charset="0"/>
      <p:regular r:id="rId16"/>
      <p:bold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E008BE-F917-4658-9D72-D6BBAF035174}" v="8" dt="2025-07-15T17:38:33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19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15" y="0"/>
            <a:ext cx="723978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182" y="18412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IRRIGATION SYSTEM FOR SMART FARMING USING ML AND IOT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796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AJIN BIJU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1711"/>
            <a:ext cx="8041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 &amp; 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37465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Requires stable Wi-Fi connection.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 maintenance for ML model hosting.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437465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On-device ML with TinyML for edge processing.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of solar power for sustainable operation.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5773B8-ACCB-8899-F4E5-C4D2EC9D52F1}"/>
              </a:ext>
            </a:extLst>
          </p:cNvPr>
          <p:cNvSpPr/>
          <p:nvPr/>
        </p:nvSpPr>
        <p:spPr>
          <a:xfrm>
            <a:off x="12375573" y="7439891"/>
            <a:ext cx="2130136" cy="696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E5407B-148F-A197-C28B-9DCFF3BD9657}"/>
              </a:ext>
            </a:extLst>
          </p:cNvPr>
          <p:cNvSpPr/>
          <p:nvPr/>
        </p:nvSpPr>
        <p:spPr>
          <a:xfrm>
            <a:off x="12136582" y="7242464"/>
            <a:ext cx="2421082" cy="852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9D08-F132-2505-440C-7DEDF0A0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2722418"/>
            <a:ext cx="7652904" cy="5101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0347D1-1662-4738-B19E-6ED12DAB8E01}"/>
              </a:ext>
            </a:extLst>
          </p:cNvPr>
          <p:cNvSpPr txBox="1"/>
          <p:nvPr/>
        </p:nvSpPr>
        <p:spPr>
          <a:xfrm>
            <a:off x="3535051" y="1468796"/>
            <a:ext cx="7315200" cy="779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dirty="0">
                <a:solidFill>
                  <a:srgbClr val="5C4E3D"/>
                </a:solidFill>
                <a:latin typeface="Libre Baskerville" pitchFamily="34" charset="0"/>
              </a:rPr>
              <a:t>  </a:t>
            </a: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</a:rPr>
              <a:t>DIAGRAM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9289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514AD1-6445-6E6C-CDEF-CA1168A15E15}"/>
              </a:ext>
            </a:extLst>
          </p:cNvPr>
          <p:cNvSpPr/>
          <p:nvPr/>
        </p:nvSpPr>
        <p:spPr>
          <a:xfrm>
            <a:off x="11858920" y="7249212"/>
            <a:ext cx="2696066" cy="85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PPT - Irrigation System Service and Maintenance PowerPoint Presentation -  ID:13193993">
            <a:extLst>
              <a:ext uri="{FF2B5EF4-FFF2-40B4-BE49-F238E27FC236}">
                <a16:creationId xmlns:a16="http://schemas.microsoft.com/office/drawing/2014/main" id="{6AB53B67-57AE-B82C-D8A4-444F0DAB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94" y="961533"/>
            <a:ext cx="11814928" cy="66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67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Smart Irrigation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irrigation automates watering using sensor data, combining IoT monitoring with ML decision-making. This system significantly reduces water wastage and manual labor in agriculture.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675817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412813"/>
            <a:ext cx="290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 Irrigation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90323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real-time sensor feedback.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Shape 6"/>
          <p:cNvSpPr/>
          <p:nvPr/>
        </p:nvSpPr>
        <p:spPr>
          <a:xfrm>
            <a:off x="6974860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675817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 Needs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machine learning for irrigation predictions.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Shape 10"/>
          <p:cNvSpPr/>
          <p:nvPr/>
        </p:nvSpPr>
        <p:spPr>
          <a:xfrm>
            <a:off x="11398032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675817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System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490323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Through intuitive IoT dashboards.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38295B-C774-1399-8C86-EDD8B5749A98}"/>
              </a:ext>
            </a:extLst>
          </p:cNvPr>
          <p:cNvSpPr/>
          <p:nvPr/>
        </p:nvSpPr>
        <p:spPr>
          <a:xfrm>
            <a:off x="12614564" y="7387936"/>
            <a:ext cx="1870363" cy="716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1602"/>
            <a:ext cx="6043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Components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Hardware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985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Arduino UNO / ESP32 Board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06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Soil Moisture Sensor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828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Temperature &amp; Humidity Sensor (DHT22)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61735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Actuators &amp; Connectivity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5528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Relay Module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9950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Water Pump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4372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ESP8266/ESP32 for Wi-Fi IoT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EDE84-05D9-2CD4-77CD-B843CFA221A8}"/>
              </a:ext>
            </a:extLst>
          </p:cNvPr>
          <p:cNvSpPr/>
          <p:nvPr/>
        </p:nvSpPr>
        <p:spPr>
          <a:xfrm>
            <a:off x="12324160" y="7408718"/>
            <a:ext cx="2202331" cy="708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5869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Soil Moisture, Temperature, Humidity Sensors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ML Prediction (Server or On-Device)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Actuation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Relay Module controls Pump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Dashboard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Displays sensor data and pump status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B29C1-B0ED-1D0A-1116-0E66DD996A5B}"/>
              </a:ext>
            </a:extLst>
          </p:cNvPr>
          <p:cNvSpPr/>
          <p:nvPr/>
        </p:nvSpPr>
        <p:spPr>
          <a:xfrm>
            <a:off x="12115800" y="7456817"/>
            <a:ext cx="242108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52493"/>
            <a:ext cx="7355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28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093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Decision Tree Classifier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99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Inputs &amp; Output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8802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Inputs: Moisture, Temperature, Humidity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101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Output: Pump ON/OFF Decision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128248"/>
            <a:ext cx="3488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&amp; Deployment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70939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Collected ~500 samples with labeled actions.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3927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hosted on server; Arduino fetches predictions.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51998-16B5-EB1E-CDB4-CAA5E73876EB}"/>
              </a:ext>
            </a:extLst>
          </p:cNvPr>
          <p:cNvSpPr/>
          <p:nvPr/>
        </p:nvSpPr>
        <p:spPr>
          <a:xfrm>
            <a:off x="12038029" y="7315200"/>
            <a:ext cx="2592371" cy="829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FF02F-3B3C-7D78-F0FC-86173A632A8C}"/>
              </a:ext>
            </a:extLst>
          </p:cNvPr>
          <p:cNvSpPr/>
          <p:nvPr/>
        </p:nvSpPr>
        <p:spPr>
          <a:xfrm>
            <a:off x="11896626" y="7230359"/>
            <a:ext cx="2648932" cy="886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DM Sans" pitchFamily="2" charset="0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B78CBB8A-C4F8-7036-A571-8DEBA563D66A}"/>
              </a:ext>
            </a:extLst>
          </p:cNvPr>
          <p:cNvSpPr/>
          <p:nvPr/>
        </p:nvSpPr>
        <p:spPr>
          <a:xfrm>
            <a:off x="691666" y="4752060"/>
            <a:ext cx="7355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5C4E3D"/>
                </a:solidFill>
                <a:latin typeface="DM Sans" pitchFamily="2" charset="0"/>
              </a:rPr>
              <a:t> </a:t>
            </a:r>
            <a:endParaRPr lang="en-US" sz="4450" dirty="0">
              <a:latin typeface="DM Sans" pitchFamily="2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C215A89-7B94-B5BB-AC01-B690229D34BF}"/>
              </a:ext>
            </a:extLst>
          </p:cNvPr>
          <p:cNvSpPr/>
          <p:nvPr/>
        </p:nvSpPr>
        <p:spPr>
          <a:xfrm>
            <a:off x="6140358" y="1556991"/>
            <a:ext cx="7355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5C4E3D"/>
                </a:solidFill>
                <a:latin typeface="DM Sans" pitchFamily="2" charset="0"/>
              </a:rPr>
              <a:t> </a:t>
            </a:r>
            <a:r>
              <a:rPr lang="en-US" sz="4800" dirty="0">
                <a:solidFill>
                  <a:srgbClr val="454240"/>
                </a:solidFill>
                <a:latin typeface="Libre Baskerville" panose="02000000000000000000" pitchFamily="2" charset="0"/>
                <a:ea typeface="DengXian Light" panose="02010600030101010101" pitchFamily="2" charset="-122"/>
              </a:rPr>
              <a:t>Data </a:t>
            </a:r>
            <a:r>
              <a:rPr lang="en-US" sz="4450" dirty="0">
                <a:solidFill>
                  <a:srgbClr val="454240"/>
                </a:solidFill>
                <a:latin typeface="Libre Baskerville" panose="02000000000000000000" pitchFamily="2" charset="0"/>
                <a:ea typeface="DengXian Light" panose="02010600030101010101" pitchFamily="2" charset="-122"/>
              </a:rPr>
              <a:t>Recording</a:t>
            </a:r>
            <a:r>
              <a:rPr lang="en-US" sz="4800" dirty="0">
                <a:solidFill>
                  <a:srgbClr val="454240"/>
                </a:solidFill>
                <a:latin typeface="Libre Baskerville" panose="02000000000000000000" pitchFamily="2" charset="0"/>
                <a:ea typeface="DengXian Light" panose="02010600030101010101" pitchFamily="2" charset="-122"/>
              </a:rPr>
              <a:t> Process</a:t>
            </a:r>
            <a:endParaRPr lang="en-US" sz="4450" dirty="0">
              <a:latin typeface="Libre Baskerville" panose="02000000000000000000" pitchFamily="2" charset="0"/>
              <a:ea typeface="DengXian Light" panose="02010600030101010101" pitchFamily="2" charset="-122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C6517280-795C-CC0E-CD64-C0D9E472D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052" y="2620864"/>
            <a:ext cx="756328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Reads sensors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every 5 seconds or adjustable interval.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Checks moisture against a simple threshold.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Activates relay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(pump ON/OFF).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Prints data &amp; decision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to Serial Monitor or SD card: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DM Sans" pitchFamily="2" charset="0"/>
              </a:rPr>
              <a:t>Record at least 200–500 rows for varied soil and weather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dirty="0">
                <a:latin typeface="DM Sans" pitchFamily="2" charset="0"/>
              </a:rPr>
              <a:t>Ideal format (CSV):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DM Sans" pitchFamily="2" charset="0"/>
              </a:rPr>
              <a:t>Let Arduino send data to IoT platforms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DM Sans" pitchFamily="2" charset="0"/>
              </a:rPr>
              <a:t> (</a:t>
            </a:r>
            <a:r>
              <a:rPr lang="en-US" dirty="0" err="1">
                <a:latin typeface="DM Sans" pitchFamily="2" charset="0"/>
              </a:rPr>
              <a:t>ThingSpeak</a:t>
            </a:r>
            <a:r>
              <a:rPr lang="en-US" dirty="0">
                <a:latin typeface="DM Sans" pitchFamily="2" charset="0"/>
              </a:rPr>
              <a:t>, Blynk). Later, export the data CSV from the dashboard.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1036" name="Picture 12" descr="tinybird.co/blog-posts/r...">
            <a:extLst>
              <a:ext uri="{FF2B5EF4-FFF2-40B4-BE49-F238E27FC236}">
                <a16:creationId xmlns:a16="http://schemas.microsoft.com/office/drawing/2014/main" id="{1AB94162-5EBE-51F4-E7B3-1303F97F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612"/>
            <a:ext cx="5835192" cy="825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4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7093982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Platform Integration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Blynk, ThingSpeak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Monitors live sensor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Remote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remote pump control.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345924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Logging &amp; Notifications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logging and alerts.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A519A0-D55C-8EF6-666F-382025EF5383}"/>
              </a:ext>
            </a:extLst>
          </p:cNvPr>
          <p:cNvSpPr/>
          <p:nvPr/>
        </p:nvSpPr>
        <p:spPr>
          <a:xfrm>
            <a:off x="12604173" y="7742636"/>
            <a:ext cx="1880754" cy="352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7435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of the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447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559135"/>
            <a:ext cx="2889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Water Conservation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4955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watering reduces waste.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2447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559135"/>
            <a:ext cx="3173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&amp; Remote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04955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operates autonomously with remote access.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Easy Monitoring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604510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Via smartphone or web interface.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14092"/>
            <a:ext cx="3270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Scalable &amp; Upgradable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604510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Flexible for future enhancements.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C4257-6398-46F0-2BE1-652F9B111458}"/>
              </a:ext>
            </a:extLst>
          </p:cNvPr>
          <p:cNvSpPr/>
          <p:nvPr/>
        </p:nvSpPr>
        <p:spPr>
          <a:xfrm>
            <a:off x="11949545" y="7346373"/>
            <a:ext cx="2587337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368</Words>
  <Application>Microsoft Office PowerPoint</Application>
  <PresentationFormat>Custom</PresentationFormat>
  <Paragraphs>83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DM Sans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Ajin</dc:creator>
  <cp:lastModifiedBy>ajin biju</cp:lastModifiedBy>
  <cp:revision>8</cp:revision>
  <dcterms:created xsi:type="dcterms:W3CDTF">2025-07-15T17:14:49Z</dcterms:created>
  <dcterms:modified xsi:type="dcterms:W3CDTF">2025-07-17T18:10:08Z</dcterms:modified>
</cp:coreProperties>
</file>